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12"/>
  </p:notesMasterIdLst>
  <p:sldIdLst>
    <p:sldId id="256" r:id="rId2"/>
    <p:sldId id="258" r:id="rId3"/>
    <p:sldId id="257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5F2D2-64E2-44CE-8C21-AA55FB95418D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DD660-550E-48EA-8D36-2706ACD718E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799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DD660-550E-48EA-8D36-2706ACD718E0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6243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DD660-550E-48EA-8D36-2706ACD718E0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923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FE005-36F6-40AD-A7E4-A1672A922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BE8BD-EB5A-43B1-9445-388A0327E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255CE5-3D56-4C67-A1E7-FA4FAC404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F7238A-6C49-4346-8CCA-06AD0F429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CF5709-3F8B-4855-996D-808BE082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553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87077-022C-4A15-B79C-0B0B2C085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16EF11-36F8-4D5A-A9E6-B22D29E15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12E63E-A2E6-4923-AA6A-B9B9AEB8E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1A4D99-407F-4E89-807B-A200FFB1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9625D3-2C53-4F4B-92AD-96FDDDAC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804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C67EF6-0618-4BB7-9CEB-70A1C502A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F11F3BB-C317-49CC-A53F-DCA9747BC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5E397D-7D04-47DC-8E55-A3FAE0CE2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13DEDF-E966-4337-B5C2-FDFED83FA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F9913E-FBDC-4870-984F-96096B264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851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51D99-76B7-480D-80E2-412A0DEBE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92AB48-E781-4E9A-B33D-0B7FA83C5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B7B980-3BD7-4AB6-A7B4-6CF6BEE5D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F9B94F-C6A7-4E27-BE1A-FC091710C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3BF0A1-B962-4CAA-92B6-BCBB097C8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47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133F7-8509-4B3C-9C29-4C0BC34C3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12742E-33FE-403B-9160-0A49B25C5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CB322B-DEC0-43CA-B67B-8BCDDC9B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310C12-7EB7-4A1B-B1A6-D54E715A0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B9AD98-F348-40E0-A4EB-1143A41C9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444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A8922-B146-4FA7-AF3B-81E7E8C05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CCEE11-66FC-41C6-B935-DDF8A552D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7E075DF-85B1-478F-A4FF-7D3E132E6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F2782B-9077-4307-9EAB-BFCA893F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C601A5-91DD-4ED3-939F-708E1F0FC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BBB903-1E2B-4BE0-AFFE-AC2C63FC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26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36833-2E6E-4DCD-A8CB-D5547F213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97CC60-84A5-468E-B5C5-D8CF1563E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E5847E2-5424-4083-BA1A-621DFDC65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0250FBB-7C2D-456E-B6B5-BA4379CFA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E15E96D-BA7F-4F5D-86BA-7E065D494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8ACA48-045E-4145-AB9A-0AFBA0BF6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191DD03-B69E-4191-9A57-66A4790C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34D45C-F41D-4867-8ABD-159D5B652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363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92A15D-DDC2-4EA1-BF82-6691AF37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4787A90-53A2-4BBF-9A92-AB7C39726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664F9-601C-4F17-BC25-4A5E24F9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1AE6B3B-3766-4160-BCEC-968C6EF2D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392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E220FF3-1087-49A7-86B4-33B88B4CA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3BEC377-628C-40DF-A6C5-B38B0E12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0760E09-CF0B-466F-885E-6FB614AF4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515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18B2E-AB63-4E78-924A-2C3196399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279C30-FB0B-48A4-B04A-8A32DECC7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71B1D1-DAD9-41AD-ADA5-08DBC75BB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99003C-F4BB-4DE3-AC02-495C7529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D281ED-3F7B-4C5B-88D2-210B07297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95F5E-928A-4A51-81E1-154392F6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477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47165A-D454-4BB8-A4E8-37E1AD1D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E69AA57-7211-466C-8696-9D256F3D9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A8BA96-AEBD-4F30-A509-30BB7F5A8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383E46-0F85-4667-AEF2-E6DA8E8A1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8F29AE-6B31-4D27-AF3D-A15DFB62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0139F3-39DF-4A4A-80BA-ECE3F9DBC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376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A4DF1C-F549-4F60-AC01-B6C6525C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8E95E8-AE36-43B1-AB7D-D626113C4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6AB15B-7BE5-4259-B112-FC2CF0615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11456-963D-4BC9-A12A-A52AC281F2D8}" type="datetimeFigureOut">
              <a:rPr lang="pt-BR" smtClean="0"/>
              <a:t>22/03/2020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B7D291-C1E5-42AE-951D-EABE2D9A9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952FBB-BD8C-4552-BE36-2D0BE7B37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5EDC5-A17D-4030-A1A3-676376BC9D9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834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5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7FF8F9-FB0B-4901-BA79-10FC4FE7E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pt-BR" b="1" dirty="0">
                <a:solidFill>
                  <a:schemeClr val="bg2"/>
                </a:solidFill>
              </a:rPr>
              <a:t>ORAÇÕES COORDENADAS</a:t>
            </a:r>
          </a:p>
        </p:txBody>
      </p:sp>
    </p:spTree>
    <p:extLst>
      <p:ext uri="{BB962C8B-B14F-4D97-AF65-F5344CB8AC3E}">
        <p14:creationId xmlns:p14="http://schemas.microsoft.com/office/powerpoint/2010/main" val="30625893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14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4" name="Group 16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2F0FBBFD-87E8-4AB2-A218-435C9EDFB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pt-BR" sz="4000" dirty="0">
                <a:solidFill>
                  <a:srgbClr val="FFFFFF"/>
                </a:solidFill>
              </a:rPr>
              <a:t>Uso da nossa amiga vírgula</a:t>
            </a:r>
            <a:br>
              <a:rPr lang="pt-BR" sz="4000" dirty="0">
                <a:solidFill>
                  <a:srgbClr val="FFFFFF"/>
                </a:solidFill>
              </a:rPr>
            </a:br>
            <a:endParaRPr lang="pt-BR" sz="4000" dirty="0">
              <a:solidFill>
                <a:srgbClr val="FFFFFF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17E657-5983-497C-A430-0C728320B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425" y="276226"/>
            <a:ext cx="6796087" cy="6567487"/>
          </a:xfrm>
        </p:spPr>
        <p:txBody>
          <a:bodyPr anchor="ctr"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pt-BR" b="1" dirty="0"/>
              <a:t>Em orações coordenadas o uso da vírgula é obrigatório.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pt-BR" b="1" dirty="0"/>
          </a:p>
          <a:p>
            <a:pPr marL="0" lvl="0" indent="0">
              <a:buNone/>
            </a:pPr>
            <a:r>
              <a:rPr lang="pt-BR" b="1" dirty="0"/>
              <a:t>Mas...</a:t>
            </a:r>
          </a:p>
          <a:p>
            <a:pPr lvl="0"/>
            <a:r>
              <a:rPr lang="pt-BR" sz="2000" b="1" dirty="0"/>
              <a:t>Alternativas quando introduzidas por –ou não tem vírgula.</a:t>
            </a:r>
          </a:p>
          <a:p>
            <a:pPr marL="0" indent="0">
              <a:buNone/>
            </a:pPr>
            <a:r>
              <a:rPr lang="pt-BR" sz="2000" dirty="0"/>
              <a:t>Exemplo: Fale agora </a:t>
            </a:r>
            <a:r>
              <a:rPr lang="pt-BR" sz="2000" b="1" dirty="0"/>
              <a:t>ou</a:t>
            </a:r>
            <a:r>
              <a:rPr lang="pt-BR" sz="2000" dirty="0"/>
              <a:t> cale-se para sempre.</a:t>
            </a:r>
          </a:p>
          <a:p>
            <a:pPr marL="0" indent="0">
              <a:buNone/>
            </a:pPr>
            <a:endParaRPr lang="pt-BR" sz="2000" dirty="0"/>
          </a:p>
          <a:p>
            <a:pPr lvl="0"/>
            <a:r>
              <a:rPr lang="pt-BR" sz="2000" b="1" dirty="0"/>
              <a:t>Aditivas com a conjunção “e” </a:t>
            </a:r>
            <a:r>
              <a:rPr lang="pt-BR" sz="2000" dirty="0"/>
              <a:t>normalmente não usa vírgula</a:t>
            </a:r>
          </a:p>
          <a:p>
            <a:pPr marL="0" indent="0">
              <a:buNone/>
            </a:pPr>
            <a:r>
              <a:rPr lang="pt-BR" sz="2000" dirty="0"/>
              <a:t>Terá vírgula em dois casos:</a:t>
            </a:r>
          </a:p>
          <a:p>
            <a:pPr marL="0" indent="0">
              <a:buNone/>
            </a:pPr>
            <a:r>
              <a:rPr lang="pt-BR" sz="2000" dirty="0"/>
              <a:t>1. Quando o período for muito grande e a conjunção vier repetida várias vezes. </a:t>
            </a:r>
          </a:p>
          <a:p>
            <a:pPr marL="0" indent="0">
              <a:buNone/>
            </a:pPr>
            <a:r>
              <a:rPr lang="pt-BR" sz="2000" dirty="0"/>
              <a:t>Exemplo: As ondas vão </a:t>
            </a:r>
            <a:r>
              <a:rPr lang="pt-BR" sz="2000" b="1" dirty="0"/>
              <a:t>e</a:t>
            </a:r>
            <a:r>
              <a:rPr lang="pt-BR" sz="2000" dirty="0"/>
              <a:t> vem, </a:t>
            </a:r>
            <a:r>
              <a:rPr lang="pt-BR" sz="2000" b="1" dirty="0"/>
              <a:t>e</a:t>
            </a:r>
            <a:r>
              <a:rPr lang="pt-BR" sz="2000" dirty="0"/>
              <a:t> vão, </a:t>
            </a:r>
            <a:r>
              <a:rPr lang="pt-BR" sz="2000" b="1" dirty="0"/>
              <a:t>e</a:t>
            </a:r>
            <a:r>
              <a:rPr lang="pt-BR" sz="2000" dirty="0"/>
              <a:t> são como o tempo.</a:t>
            </a:r>
            <a:br>
              <a:rPr lang="pt-BR" sz="2000" dirty="0"/>
            </a:br>
            <a:r>
              <a:rPr lang="pt-BR" sz="2000" dirty="0"/>
              <a:t>(Sereia – Lulu Santos)</a:t>
            </a:r>
          </a:p>
          <a:p>
            <a:pPr marL="0" indent="0">
              <a:buNone/>
            </a:pPr>
            <a:r>
              <a:rPr lang="pt-BR" sz="2000" dirty="0"/>
              <a:t> </a:t>
            </a:r>
          </a:p>
          <a:p>
            <a:pPr marL="0" indent="0">
              <a:buNone/>
            </a:pPr>
            <a:r>
              <a:rPr lang="pt-BR" sz="2000" dirty="0"/>
              <a:t>2. Quando houver um sujeito diferente em cada período.</a:t>
            </a:r>
          </a:p>
          <a:p>
            <a:pPr marL="0" indent="0">
              <a:buNone/>
            </a:pPr>
            <a:r>
              <a:rPr lang="pt-BR" sz="2000" dirty="0"/>
              <a:t>Exemplo: </a:t>
            </a:r>
            <a:r>
              <a:rPr lang="pt-BR" sz="2000" u="sng" dirty="0"/>
              <a:t>Maria</a:t>
            </a:r>
            <a:r>
              <a:rPr lang="pt-BR" sz="2000" dirty="0"/>
              <a:t> foi passear, e </a:t>
            </a:r>
            <a:r>
              <a:rPr lang="pt-BR" sz="2000" u="sng" dirty="0"/>
              <a:t>João</a:t>
            </a:r>
            <a:r>
              <a:rPr lang="pt-BR" sz="2000" dirty="0"/>
              <a:t> ficou em casa.</a:t>
            </a:r>
          </a:p>
          <a:p>
            <a:pPr marL="0" indent="0">
              <a:buNone/>
            </a:pPr>
            <a:r>
              <a:rPr lang="pt-BR" sz="2000" dirty="0"/>
              <a:t> </a:t>
            </a:r>
          </a:p>
          <a:p>
            <a:endParaRPr lang="pt-BR" sz="1400" dirty="0"/>
          </a:p>
        </p:txBody>
      </p:sp>
      <p:sp>
        <p:nvSpPr>
          <p:cNvPr id="45" name="Título 1">
            <a:extLst>
              <a:ext uri="{FF2B5EF4-FFF2-40B4-BE49-F238E27FC236}">
                <a16:creationId xmlns:a16="http://schemas.microsoft.com/office/drawing/2014/main" id="{479CAB24-A510-411F-A85F-F7B3F7AD9BDE}"/>
              </a:ext>
            </a:extLst>
          </p:cNvPr>
          <p:cNvSpPr txBox="1">
            <a:spLocks/>
          </p:cNvSpPr>
          <p:nvPr/>
        </p:nvSpPr>
        <p:spPr>
          <a:xfrm>
            <a:off x="963231" y="1760180"/>
            <a:ext cx="3451730" cy="438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dirty="0">
                <a:solidFill>
                  <a:srgbClr val="FFFFFF"/>
                </a:solidFill>
              </a:rPr>
              <a:t>REGRAS</a:t>
            </a:r>
          </a:p>
        </p:txBody>
      </p:sp>
    </p:spTree>
    <p:extLst>
      <p:ext uri="{BB962C8B-B14F-4D97-AF65-F5344CB8AC3E}">
        <p14:creationId xmlns:p14="http://schemas.microsoft.com/office/powerpoint/2010/main" val="300471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05678B7-122A-499E-89B7-39321CA25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2" y="4267832"/>
            <a:ext cx="4805996" cy="1401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Recordando</a:t>
            </a:r>
            <a:br>
              <a:rPr lang="en-US" b="1" dirty="0">
                <a:solidFill>
                  <a:srgbClr val="000000"/>
                </a:solidFill>
              </a:rPr>
            </a:br>
            <a:r>
              <a:rPr lang="en-US" b="1" dirty="0">
                <a:solidFill>
                  <a:srgbClr val="000000"/>
                </a:solidFill>
              </a:rPr>
              <a:t>aulas </a:t>
            </a:r>
            <a:r>
              <a:rPr lang="pt-BR" b="1" dirty="0">
                <a:solidFill>
                  <a:srgbClr val="000000"/>
                </a:solidFill>
              </a:rPr>
              <a:t>passadas</a:t>
            </a:r>
            <a:r>
              <a:rPr lang="en-US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65" name="Content Placeholder 2062">
            <a:extLst>
              <a:ext uri="{FF2B5EF4-FFF2-40B4-BE49-F238E27FC236}">
                <a16:creationId xmlns:a16="http://schemas.microsoft.com/office/drawing/2014/main" id="{0FE5C808-D89B-420B-9DB7-4D311DED0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6186" y="3428999"/>
            <a:ext cx="5314266" cy="838831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000000"/>
                </a:solidFill>
              </a:rPr>
              <a:t>O que é </a:t>
            </a:r>
            <a:r>
              <a:rPr lang="pt-BR" sz="4400" b="1" dirty="0">
                <a:solidFill>
                  <a:srgbClr val="000000"/>
                </a:solidFill>
              </a:rPr>
              <a:t>uma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pt-BR" sz="4400" b="1" dirty="0">
                <a:solidFill>
                  <a:srgbClr val="000000"/>
                </a:solidFill>
              </a:rPr>
              <a:t>oração</a:t>
            </a:r>
            <a:r>
              <a:rPr lang="en-US" sz="4400" b="1"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92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067" name="Picture 4" descr="Resultado de imagem para chapolin com cara de dÃºvida">
            <a:extLst>
              <a:ext uri="{FF2B5EF4-FFF2-40B4-BE49-F238E27FC236}">
                <a16:creationId xmlns:a16="http://schemas.microsoft.com/office/drawing/2014/main" id="{B0D32615-DF2B-475E-A691-F7EB536693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2" r="15255" b="2"/>
          <a:stretch/>
        </p:blipFill>
        <p:spPr bwMode="auto"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84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8FC598D2-3597-474D-B2F5-5F4551FB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802955"/>
            <a:ext cx="5614875" cy="145405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pt-BR" sz="5400" b="1" dirty="0">
                <a:solidFill>
                  <a:srgbClr val="000000"/>
                </a:solidFill>
              </a:rPr>
              <a:t>Isto é uma oração?</a:t>
            </a:r>
            <a:br>
              <a:rPr lang="pt-BR" sz="5400" b="1" dirty="0">
                <a:solidFill>
                  <a:srgbClr val="000000"/>
                </a:solidFill>
              </a:rPr>
            </a:br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77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8" name="Picture 4" descr="Resultado de imagem para guarda chuva chovendo">
            <a:extLst>
              <a:ext uri="{FF2B5EF4-FFF2-40B4-BE49-F238E27FC236}">
                <a16:creationId xmlns:a16="http://schemas.microsoft.com/office/drawing/2014/main" id="{D694263A-1505-49A4-9F95-552F81D9D0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6" r="1644" b="2"/>
          <a:stretch/>
        </p:blipFill>
        <p:spPr bwMode="auto"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B365C27F-7A9F-4586-9AAF-6FE1A126D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104" y="2168377"/>
            <a:ext cx="4977578" cy="36392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dirty="0">
                <a:solidFill>
                  <a:srgbClr val="000000"/>
                </a:solidFill>
              </a:rPr>
              <a:t>Choveu.</a:t>
            </a:r>
          </a:p>
          <a:p>
            <a:pPr marL="0" indent="0">
              <a:buNone/>
            </a:pPr>
            <a:endParaRPr lang="pt-B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12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FC598D2-3597-474D-B2F5-5F4551FB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802955"/>
            <a:ext cx="5614875" cy="145405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pt-BR" sz="5400" b="1" dirty="0">
                <a:solidFill>
                  <a:srgbClr val="000000"/>
                </a:solidFill>
              </a:rPr>
              <a:t>Sim, é uma oração. Tem verbo é oração.</a:t>
            </a:r>
            <a:endParaRPr lang="en-US" sz="5400" b="1" dirty="0">
              <a:solidFill>
                <a:srgbClr val="000000"/>
              </a:solidFill>
            </a:endParaRPr>
          </a:p>
        </p:txBody>
      </p:sp>
      <p:pic>
        <p:nvPicPr>
          <p:cNvPr id="1028" name="Picture 4" descr="Resultado de imagem para guarda chuva chovendo">
            <a:extLst>
              <a:ext uri="{FF2B5EF4-FFF2-40B4-BE49-F238E27FC236}">
                <a16:creationId xmlns:a16="http://schemas.microsoft.com/office/drawing/2014/main" id="{D694263A-1505-49A4-9F95-552F81D9D0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6" r="1644" b="2"/>
          <a:stretch/>
        </p:blipFill>
        <p:spPr bwMode="auto"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B365C27F-7A9F-4586-9AAF-6FE1A126D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104" y="2781350"/>
            <a:ext cx="4977578" cy="36392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dirty="0">
                <a:solidFill>
                  <a:srgbClr val="000000"/>
                </a:solidFill>
              </a:rPr>
              <a:t>Choveu.</a:t>
            </a:r>
          </a:p>
          <a:p>
            <a:pPr marL="0" indent="0" algn="ctr">
              <a:buNone/>
            </a:pPr>
            <a:r>
              <a:rPr lang="pt-BR" sz="6000" dirty="0">
                <a:solidFill>
                  <a:srgbClr val="000000"/>
                </a:solidFill>
              </a:rPr>
              <a:t>(verbo)</a:t>
            </a:r>
          </a:p>
          <a:p>
            <a:pPr marL="0" indent="0">
              <a:buNone/>
            </a:pPr>
            <a:endParaRPr lang="pt-B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08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3D9779-B1F9-4D48-8506-880E3239A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6221896"/>
          </a:xfrm>
        </p:spPr>
        <p:txBody>
          <a:bodyPr>
            <a:normAutofit/>
          </a:bodyPr>
          <a:lstStyle/>
          <a:p>
            <a:pPr lvl="0"/>
            <a:r>
              <a:rPr lang="pt-BR" b="1" dirty="0"/>
              <a:t>Período Simples – tem somente 1 verbo</a:t>
            </a:r>
          </a:p>
          <a:p>
            <a:pPr marL="0" indent="0">
              <a:buNone/>
            </a:pPr>
            <a:r>
              <a:rPr lang="pt-BR" dirty="0"/>
              <a:t>A menina comprou chocolate. </a:t>
            </a:r>
          </a:p>
          <a:p>
            <a:pPr marL="0" indent="0">
              <a:buNone/>
            </a:pPr>
            <a:endParaRPr lang="pt-BR" dirty="0"/>
          </a:p>
          <a:p>
            <a:pPr lvl="0"/>
            <a:r>
              <a:rPr lang="pt-BR" b="1" dirty="0"/>
              <a:t>Período Composto – tem dois ou mais verbos</a:t>
            </a:r>
          </a:p>
          <a:p>
            <a:pPr marL="0" indent="0">
              <a:buNone/>
            </a:pPr>
            <a:r>
              <a:rPr lang="pt-BR" dirty="0"/>
              <a:t>A menina comprou chocolate e ficou feliz.</a:t>
            </a:r>
          </a:p>
          <a:p>
            <a:pPr marL="0" indent="0">
              <a:buNone/>
            </a:pPr>
            <a:r>
              <a:rPr lang="pt-BR" dirty="0"/>
              <a:t>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1" dirty="0"/>
              <a:t>Período composto pode ser por:</a:t>
            </a:r>
          </a:p>
          <a:p>
            <a:pPr marL="0" indent="0">
              <a:buNone/>
            </a:pPr>
            <a:r>
              <a:rPr lang="pt-BR" b="1" dirty="0"/>
              <a:t>          Subordinação                                          Coordenação</a:t>
            </a:r>
          </a:p>
          <a:p>
            <a:pPr marL="0" indent="0">
              <a:buNone/>
            </a:pPr>
            <a:r>
              <a:rPr lang="pt-BR" dirty="0"/>
              <a:t>                                            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C64FD53-0B06-42E8-8E5B-201E39377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556280"/>
              </p:ext>
            </p:extLst>
          </p:nvPr>
        </p:nvGraphicFramePr>
        <p:xfrm>
          <a:off x="838200" y="4937707"/>
          <a:ext cx="4243801" cy="781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3801">
                  <a:extLst>
                    <a:ext uri="{9D8B030D-6E8A-4147-A177-3AD203B41FA5}">
                      <a16:colId xmlns:a16="http://schemas.microsoft.com/office/drawing/2014/main" val="2774418984"/>
                    </a:ext>
                  </a:extLst>
                </a:gridCol>
              </a:tblGrid>
              <a:tr h="781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 tia Rosa disse que </a:t>
                      </a:r>
                      <a:r>
                        <a:rPr lang="pt-BR" sz="2000" dirty="0">
                          <a:effectLst/>
                          <a:highlight>
                            <a:srgbClr val="000080"/>
                          </a:highlight>
                        </a:rPr>
                        <a:t>gosta de praia  </a:t>
                      </a:r>
                      <a:endParaRPr lang="pt-BR" sz="2000" dirty="0">
                        <a:effectLst/>
                        <a:highlight>
                          <a:srgbClr val="00008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302504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4343EFF6-64F6-42C2-B553-9884E44C23F2}"/>
              </a:ext>
            </a:extLst>
          </p:cNvPr>
          <p:cNvSpPr txBox="1"/>
          <p:nvPr/>
        </p:nvSpPr>
        <p:spPr>
          <a:xfrm>
            <a:off x="6096000" y="5128591"/>
            <a:ext cx="2266123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Chegamos na praia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E359110-CEB1-4364-98A7-5EE4F03B95DA}"/>
              </a:ext>
            </a:extLst>
          </p:cNvPr>
          <p:cNvSpPr txBox="1"/>
          <p:nvPr/>
        </p:nvSpPr>
        <p:spPr>
          <a:xfrm>
            <a:off x="8607491" y="5128591"/>
            <a:ext cx="424069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 e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EBA24B6-AFF2-4FE0-A2B4-2345CC1A5B3E}"/>
              </a:ext>
            </a:extLst>
          </p:cNvPr>
          <p:cNvSpPr txBox="1"/>
          <p:nvPr/>
        </p:nvSpPr>
        <p:spPr>
          <a:xfrm>
            <a:off x="9376122" y="5128591"/>
            <a:ext cx="149061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   Nadamos</a:t>
            </a:r>
          </a:p>
        </p:txBody>
      </p:sp>
    </p:spTree>
    <p:extLst>
      <p:ext uri="{BB962C8B-B14F-4D97-AF65-F5344CB8AC3E}">
        <p14:creationId xmlns:p14="http://schemas.microsoft.com/office/powerpoint/2010/main" val="266717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4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5BCF7C-30DF-4C38-B14C-FD32A84DF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b="1" dirty="0">
                <a:solidFill>
                  <a:schemeClr val="accent1"/>
                </a:solidFill>
              </a:rPr>
              <a:t>Oração Coordenada</a:t>
            </a:r>
          </a:p>
        </p:txBody>
      </p:sp>
      <p:cxnSp>
        <p:nvCxnSpPr>
          <p:cNvPr id="22" name="Straight Connector 16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C22759-98D4-4BC8-98B8-DCA502C12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lvl="0"/>
            <a:r>
              <a:rPr lang="pt-BR" sz="2400" dirty="0"/>
              <a:t>Assindéticas: separadas somente por vírgula  </a:t>
            </a:r>
          </a:p>
          <a:p>
            <a:pPr marL="0" lvl="0" indent="0">
              <a:buNone/>
            </a:pPr>
            <a:r>
              <a:rPr lang="pt-BR" sz="2400" dirty="0"/>
              <a:t>Chame a ambulância</a:t>
            </a:r>
            <a:r>
              <a:rPr lang="pt-BR" sz="2400" dirty="0">
                <a:highlight>
                  <a:srgbClr val="FFFF00"/>
                </a:highlight>
              </a:rPr>
              <a:t>,</a:t>
            </a:r>
            <a:r>
              <a:rPr lang="pt-BR" sz="2400" dirty="0"/>
              <a:t> o acidente foi grave.   </a:t>
            </a:r>
          </a:p>
          <a:p>
            <a:pPr marL="0" lvl="0" indent="0">
              <a:buNone/>
            </a:pPr>
            <a:endParaRPr lang="pt-BR" sz="2400" dirty="0"/>
          </a:p>
          <a:p>
            <a:pPr lvl="0"/>
            <a:r>
              <a:rPr lang="pt-BR" sz="2400" dirty="0"/>
              <a:t>Sindéticas: possuem conjunção</a:t>
            </a:r>
          </a:p>
          <a:p>
            <a:pPr marL="0" indent="0">
              <a:buNone/>
            </a:pPr>
            <a:r>
              <a:rPr lang="pt-BR" sz="2400" dirty="0"/>
              <a:t>Chame a ambulância, </a:t>
            </a:r>
            <a:r>
              <a:rPr lang="pt-BR" sz="2400" dirty="0">
                <a:highlight>
                  <a:srgbClr val="FFFF00"/>
                </a:highlight>
              </a:rPr>
              <a:t>pois</a:t>
            </a:r>
            <a:r>
              <a:rPr lang="pt-BR" sz="2400" dirty="0"/>
              <a:t> o acidente foi grave.                    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0156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B7C85C-C806-40D1-8FB2-3146B95D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b="1" dirty="0">
                <a:solidFill>
                  <a:schemeClr val="accent1"/>
                </a:solidFill>
              </a:rPr>
              <a:t>Orações Coordenadas</a:t>
            </a:r>
            <a:endParaRPr lang="pt-BR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6D4AB5-9487-4538-AAE5-49235CBFE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pt-BR" sz="2400" dirty="0"/>
              <a:t>Independentes </a:t>
            </a:r>
            <a:r>
              <a:rPr lang="pt-BR" sz="2400" b="1" u="sng" dirty="0"/>
              <a:t>sintaticamente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sz="2400" dirty="0"/>
              <a:t>Ligadas pelo sentido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sz="2400" dirty="0"/>
              <a:t>Podem ou não possuir conectivos (conjunção)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620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DF1DF-CDB5-4317-A729-1B3130999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4" y="3168720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/>
              <a:t>Classificação Orações Coordenadas</a:t>
            </a:r>
          </a:p>
        </p:txBody>
      </p:sp>
      <p:pic>
        <p:nvPicPr>
          <p:cNvPr id="49" name="Graphic 46">
            <a:extLst>
              <a:ext uri="{FF2B5EF4-FFF2-40B4-BE49-F238E27FC236}">
                <a16:creationId xmlns:a16="http://schemas.microsoft.com/office/drawing/2014/main" id="{8AE62301-0F6A-453C-9381-B872E08EE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95294"/>
            <a:ext cx="914400" cy="914400"/>
          </a:xfrm>
          <a:prstGeom prst="rect">
            <a:avLst/>
          </a:prstGeom>
        </p:spPr>
      </p:pic>
      <p:sp>
        <p:nvSpPr>
          <p:cNvPr id="43" name="Espaço Reservado para Conteúdo 2">
            <a:extLst>
              <a:ext uri="{FF2B5EF4-FFF2-40B4-BE49-F238E27FC236}">
                <a16:creationId xmlns:a16="http://schemas.microsoft.com/office/drawing/2014/main" id="{3559EAAF-959A-4139-A105-CE3A212B5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747" y="268356"/>
            <a:ext cx="7289799" cy="6321287"/>
          </a:xfrm>
        </p:spPr>
        <p:txBody>
          <a:bodyPr anchor="ctr">
            <a:normAutofit/>
          </a:bodyPr>
          <a:lstStyle/>
          <a:p>
            <a:pPr lvl="0"/>
            <a:r>
              <a:rPr lang="pt-BR" sz="1800" b="1" dirty="0">
                <a:solidFill>
                  <a:schemeClr val="accent1"/>
                </a:solidFill>
              </a:rPr>
              <a:t>Aditivas</a:t>
            </a:r>
          </a:p>
          <a:p>
            <a:pPr marL="0" lvl="0" indent="0">
              <a:buNone/>
            </a:pPr>
            <a:r>
              <a:rPr lang="pt-BR" sz="1800" b="1" dirty="0"/>
              <a:t>Principais Conjunções: e, nem, </a:t>
            </a:r>
            <a:r>
              <a:rPr lang="pt-BR" sz="1800" dirty="0"/>
              <a:t>não só... mas também, nem... nem, não só... como ainda</a:t>
            </a:r>
          </a:p>
          <a:p>
            <a:pPr marL="0" indent="0">
              <a:buNone/>
            </a:pPr>
            <a:r>
              <a:rPr lang="pt-BR" sz="1800" dirty="0"/>
              <a:t>Exemplo: Ele estuda e trabalha.</a:t>
            </a:r>
          </a:p>
          <a:p>
            <a:pPr marL="0" indent="0">
              <a:buNone/>
            </a:pPr>
            <a:endParaRPr lang="pt-BR" sz="1800" dirty="0"/>
          </a:p>
          <a:p>
            <a:pPr lvl="0"/>
            <a:r>
              <a:rPr lang="pt-BR" sz="1800" b="1" dirty="0">
                <a:solidFill>
                  <a:schemeClr val="accent1"/>
                </a:solidFill>
              </a:rPr>
              <a:t>Adversativas</a:t>
            </a:r>
          </a:p>
          <a:p>
            <a:pPr marL="0" lvl="0" indent="0">
              <a:buNone/>
            </a:pPr>
            <a:r>
              <a:rPr lang="pt-BR" sz="1800" b="1" dirty="0"/>
              <a:t>Principais Conjunções: </a:t>
            </a:r>
            <a:r>
              <a:rPr lang="pt-BR" sz="1800" dirty="0"/>
              <a:t>mas, porém, todavia, contudo, entretanto, no entanto</a:t>
            </a:r>
          </a:p>
          <a:p>
            <a:pPr marL="0" indent="0">
              <a:buNone/>
            </a:pPr>
            <a:r>
              <a:rPr lang="pt-BR" sz="1800" dirty="0"/>
              <a:t>Exemplos: Estudou muito, porém não foi aprovado.</a:t>
            </a:r>
          </a:p>
          <a:p>
            <a:pPr marL="0" indent="0">
              <a:buNone/>
            </a:pPr>
            <a:r>
              <a:rPr lang="pt-BR" sz="1800" dirty="0"/>
              <a:t>                       Sorvete é uma delícia, mas engorda.</a:t>
            </a:r>
          </a:p>
          <a:p>
            <a:pPr marL="0" indent="0">
              <a:buNone/>
            </a:pPr>
            <a:r>
              <a:rPr lang="pt-BR" sz="1800" dirty="0"/>
              <a:t>                       Sorvete engorda, mas é uma delícia.</a:t>
            </a:r>
          </a:p>
          <a:p>
            <a:pPr marL="0" indent="0">
              <a:buNone/>
            </a:pPr>
            <a:endParaRPr lang="pt-BR" sz="1800" dirty="0"/>
          </a:p>
          <a:p>
            <a:pPr lvl="0"/>
            <a:r>
              <a:rPr lang="pt-BR" sz="1800" b="1" dirty="0">
                <a:solidFill>
                  <a:schemeClr val="accent1"/>
                </a:solidFill>
              </a:rPr>
              <a:t>Alternativas</a:t>
            </a:r>
          </a:p>
          <a:p>
            <a:pPr marL="0" lvl="0" indent="0">
              <a:buNone/>
            </a:pPr>
            <a:r>
              <a:rPr lang="pt-BR" sz="1800" b="1" dirty="0"/>
              <a:t>Principais Conjunções: ou</a:t>
            </a:r>
            <a:r>
              <a:rPr lang="pt-BR" sz="1800" dirty="0"/>
              <a:t>... ou, ora... ora, quer... quer, seja... seja, já... já...</a:t>
            </a:r>
          </a:p>
          <a:p>
            <a:pPr marL="0" lvl="0" indent="0">
              <a:buNone/>
            </a:pPr>
            <a:r>
              <a:rPr lang="pt-BR" sz="1800" dirty="0"/>
              <a:t>Exemplos: Ou você estuda, ou será reprovado.</a:t>
            </a:r>
          </a:p>
          <a:p>
            <a:pPr marL="0" indent="0">
              <a:buNone/>
            </a:pPr>
            <a:r>
              <a:rPr lang="pt-BR" sz="1800" dirty="0"/>
              <a:t>                   Ora quer sair, ora quer ficar em casa.</a:t>
            </a:r>
          </a:p>
          <a:p>
            <a:pPr marL="0" indent="0">
              <a:buNone/>
            </a:pPr>
            <a:r>
              <a:rPr lang="pt-BR" sz="1800" dirty="0"/>
              <a:t>                   Fale agora ou cale-se para sempre</a:t>
            </a:r>
          </a:p>
          <a:p>
            <a:pPr marL="0" indent="0">
              <a:buNone/>
            </a:pP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578752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DF1DF-CDB5-4317-A729-1B3130999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4" y="2585624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pt-BR" b="1" dirty="0"/>
              <a:t>Classificação Orações Coordenadas</a:t>
            </a:r>
          </a:p>
        </p:txBody>
      </p:sp>
      <p:pic>
        <p:nvPicPr>
          <p:cNvPr id="49" name="Graphic 46">
            <a:extLst>
              <a:ext uri="{FF2B5EF4-FFF2-40B4-BE49-F238E27FC236}">
                <a16:creationId xmlns:a16="http://schemas.microsoft.com/office/drawing/2014/main" id="{8AE62301-0F6A-453C-9381-B872E08EE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0" y="1502671"/>
            <a:ext cx="914400" cy="914400"/>
          </a:xfrm>
          <a:prstGeom prst="rect">
            <a:avLst/>
          </a:prstGeom>
        </p:spPr>
      </p:pic>
      <p:sp>
        <p:nvSpPr>
          <p:cNvPr id="43" name="Espaço Reservado para Conteúdo 2">
            <a:extLst>
              <a:ext uri="{FF2B5EF4-FFF2-40B4-BE49-F238E27FC236}">
                <a16:creationId xmlns:a16="http://schemas.microsoft.com/office/drawing/2014/main" id="{3559EAAF-959A-4139-A105-CE3A212B5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0" y="579783"/>
            <a:ext cx="7289799" cy="5698434"/>
          </a:xfrm>
        </p:spPr>
        <p:txBody>
          <a:bodyPr anchor="ctr">
            <a:normAutofit/>
          </a:bodyPr>
          <a:lstStyle/>
          <a:p>
            <a:pPr lvl="0"/>
            <a:r>
              <a:rPr lang="pt-BR" sz="1800" b="1" dirty="0">
                <a:solidFill>
                  <a:schemeClr val="accent1"/>
                </a:solidFill>
              </a:rPr>
              <a:t>Explicativas</a:t>
            </a:r>
          </a:p>
          <a:p>
            <a:pPr marL="0" lvl="0" indent="0">
              <a:buNone/>
            </a:pPr>
            <a:r>
              <a:rPr lang="pt-BR" sz="1800" b="1" dirty="0"/>
              <a:t>Principais Conjunções: </a:t>
            </a:r>
            <a:r>
              <a:rPr lang="pt-BR" sz="1800" dirty="0"/>
              <a:t>pois, que, porque, visto que, porquanto</a:t>
            </a:r>
          </a:p>
          <a:p>
            <a:pPr marL="0" indent="0">
              <a:buNone/>
            </a:pPr>
            <a:r>
              <a:rPr lang="pt-BR" sz="1800" dirty="0"/>
              <a:t>Exemplos: Deve ter chovido, pois o chão está molhado.</a:t>
            </a:r>
          </a:p>
          <a:p>
            <a:pPr marL="0" indent="0">
              <a:buNone/>
            </a:pPr>
            <a:r>
              <a:rPr lang="pt-BR" sz="1800" dirty="0"/>
              <a:t>                   Não atravesse a rua, porque pode ser atropelado. </a:t>
            </a:r>
          </a:p>
          <a:p>
            <a:pPr lvl="0"/>
            <a:r>
              <a:rPr lang="pt-BR" sz="1800" b="1" dirty="0">
                <a:solidFill>
                  <a:schemeClr val="accent1"/>
                </a:solidFill>
              </a:rPr>
              <a:t>Conclusivas</a:t>
            </a:r>
          </a:p>
          <a:p>
            <a:pPr marL="0" lvl="0" indent="0">
              <a:buNone/>
            </a:pPr>
            <a:r>
              <a:rPr lang="pt-BR" sz="1800" b="1" dirty="0"/>
              <a:t>Principais Conjunções: </a:t>
            </a:r>
            <a:r>
              <a:rPr lang="pt-BR" sz="1800" dirty="0"/>
              <a:t>portanto, logo, por conseguinte, então, pois</a:t>
            </a:r>
          </a:p>
          <a:p>
            <a:pPr marL="0" lvl="0" indent="0">
              <a:buNone/>
            </a:pPr>
            <a:r>
              <a:rPr lang="pt-BR" sz="1800" dirty="0"/>
              <a:t>Exemplos: Estudou muito, logo terá sucesso.</a:t>
            </a:r>
          </a:p>
          <a:p>
            <a:pPr marL="0" indent="0">
              <a:buNone/>
            </a:pPr>
            <a:r>
              <a:rPr lang="pt-BR" sz="1800" dirty="0"/>
              <a:t>                   </a:t>
            </a:r>
          </a:p>
          <a:p>
            <a:pPr marL="0" indent="0">
              <a:buNone/>
            </a:pPr>
            <a:r>
              <a:rPr lang="pt-BR" sz="1800" dirty="0"/>
              <a:t>                   Estudou muito; conseguiu, pois, a aprovação.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accent1"/>
                </a:solidFill>
              </a:rPr>
              <a:t>                                     X</a:t>
            </a:r>
          </a:p>
          <a:p>
            <a:pPr marL="0" indent="0">
              <a:buNone/>
            </a:pPr>
            <a:r>
              <a:rPr lang="pt-BR" sz="1800" dirty="0"/>
              <a:t>                   Conseguiu a aprovação, pois estudou muito.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3220277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474</Words>
  <Application>Microsoft Office PowerPoint</Application>
  <PresentationFormat>Widescreen</PresentationFormat>
  <Paragraphs>78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do Office</vt:lpstr>
      <vt:lpstr>ORAÇÕES COORDENADAS</vt:lpstr>
      <vt:lpstr>Recordando aulas passadas </vt:lpstr>
      <vt:lpstr>Isto é uma oração? </vt:lpstr>
      <vt:lpstr>Sim, é uma oração. Tem verbo é oração.</vt:lpstr>
      <vt:lpstr>Apresentação do PowerPoint</vt:lpstr>
      <vt:lpstr>Oração Coordenada</vt:lpstr>
      <vt:lpstr>Orações Coordenadas</vt:lpstr>
      <vt:lpstr>Classificação Orações Coordenadas</vt:lpstr>
      <vt:lpstr>Classificação Orações Coordenadas</vt:lpstr>
      <vt:lpstr>Uso da nossa amiga vírgula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ORAÇÕES COORDENADAS</dc:title>
  <dc:creator>Flavio Gonçalves da Silva</dc:creator>
  <cp:lastModifiedBy>Sueli Inácio</cp:lastModifiedBy>
  <cp:revision>20</cp:revision>
  <dcterms:created xsi:type="dcterms:W3CDTF">2019-07-03T13:25:16Z</dcterms:created>
  <dcterms:modified xsi:type="dcterms:W3CDTF">2020-03-23T01:02:19Z</dcterms:modified>
</cp:coreProperties>
</file>